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94" r:id="rId3"/>
    <p:sldId id="295" r:id="rId4"/>
    <p:sldId id="286" r:id="rId5"/>
    <p:sldId id="287" r:id="rId6"/>
    <p:sldId id="285" r:id="rId7"/>
    <p:sldId id="290" r:id="rId8"/>
    <p:sldId id="277" r:id="rId9"/>
    <p:sldId id="278" r:id="rId10"/>
    <p:sldId id="258" r:id="rId11"/>
    <p:sldId id="257" r:id="rId12"/>
    <p:sldId id="281" r:id="rId13"/>
    <p:sldId id="288" r:id="rId14"/>
    <p:sldId id="280" r:id="rId15"/>
    <p:sldId id="282" r:id="rId16"/>
    <p:sldId id="291" r:id="rId17"/>
    <p:sldId id="293" r:id="rId18"/>
    <p:sldId id="29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2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2EAF8-FEE0-5E48-9F74-F472C80B574F}" type="datetimeFigureOut">
              <a:rPr lang="en-US" smtClean="0"/>
              <a:t>9/10/18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254AF-287A-F147-909F-2B3634DFE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9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10/09/18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23524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10/09/18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88012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10/09/18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72859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10/09/18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3154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10/09/18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87020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10/09/18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7809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10/09/18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13323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10/09/18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69864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10/09/18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5309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10/09/18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14819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10/09/18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5612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5189A-2ADC-4953-9C8B-F5DAD551F2A3}" type="datetimeFigureOut">
              <a:rPr lang="en-NZ" smtClean="0"/>
              <a:t>10/09/18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6642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45384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Saint Matthew Island Blue King Crab Assessment </a:t>
            </a:r>
            <a:br>
              <a:rPr lang="en-US" dirty="0"/>
            </a:br>
            <a:r>
              <a:rPr lang="en-US" dirty="0"/>
              <a:t>Sept 2018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128899"/>
            <a:ext cx="7543800" cy="1073488"/>
          </a:xfrm>
        </p:spPr>
        <p:txBody>
          <a:bodyPr>
            <a:noAutofit/>
          </a:bodyPr>
          <a:lstStyle/>
          <a:p>
            <a:r>
              <a:rPr lang="en-US" sz="3600" dirty="0"/>
              <a:t>James Ianelli and </a:t>
            </a:r>
            <a:r>
              <a:rPr lang="en-US" sz="3600" dirty="0" err="1"/>
              <a:t>Jie</a:t>
            </a:r>
            <a:r>
              <a:rPr lang="en-US" sz="3600" dirty="0"/>
              <a:t> Zheng</a:t>
            </a:r>
            <a:endParaRPr lang="en-NZ" sz="3600" dirty="0"/>
          </a:p>
        </p:txBody>
      </p:sp>
    </p:spTree>
    <p:extLst>
      <p:ext uri="{BB962C8B-B14F-4D97-AF65-F5344CB8AC3E}">
        <p14:creationId xmlns:p14="http://schemas.microsoft.com/office/powerpoint/2010/main" val="129884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294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29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4" y="212485"/>
            <a:ext cx="5550996" cy="323808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91" y="3432063"/>
            <a:ext cx="5649620" cy="32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51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transition matrix</a:t>
            </a:r>
            <a:endParaRPr lang="en-NZ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01" y="1437436"/>
            <a:ext cx="8833963" cy="5153145"/>
          </a:xfrm>
        </p:spPr>
      </p:pic>
    </p:spTree>
    <p:extLst>
      <p:ext uri="{BB962C8B-B14F-4D97-AF65-F5344CB8AC3E}">
        <p14:creationId xmlns:p14="http://schemas.microsoft.com/office/powerpoint/2010/main" val="1273947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820" y="3374159"/>
            <a:ext cx="5615794" cy="3275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2" y="195322"/>
            <a:ext cx="5402959" cy="315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4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SMBKC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Jump to document.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Start with table of model runs.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71411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would people like to see?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runs:</a:t>
            </a:r>
          </a:p>
          <a:p>
            <a:pPr lvl="1"/>
            <a:r>
              <a:rPr lang="en-US" dirty="0"/>
              <a:t>Estimate M</a:t>
            </a:r>
            <a:r>
              <a:rPr lang="en-US" baseline="-25000" dirty="0"/>
              <a:t>1998</a:t>
            </a:r>
            <a:r>
              <a:rPr lang="en-US" dirty="0"/>
              <a:t> but with smaller SD constraining deviation?</a:t>
            </a:r>
          </a:p>
          <a:p>
            <a:pPr lvl="1"/>
            <a:r>
              <a:rPr lang="en-US" dirty="0"/>
              <a:t>Fix stage-2 selectivity at 1.0 (rather than stage-1) if estimated stage-2 selectivity &gt; 1.0</a:t>
            </a:r>
          </a:p>
          <a:p>
            <a:r>
              <a:rPr lang="en-US" dirty="0"/>
              <a:t>Plots…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4652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Checked that pars that are not used are off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Did some “jittering” to check for local minima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Implemented time-varying weight by stage (permanent)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Implemented time-varying season length (temporary, but do we wish to retain this feature?)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Added another season to SMBKC model that has M=0 and all of fishing mortality (i.e. pulse) after variable season length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Fixed initial conditions, average recruitment, recruitment deviations, and M</a:t>
            </a:r>
            <a:r>
              <a:rPr lang="en-US" baseline="-25000" dirty="0"/>
              <a:t>1998/99</a:t>
            </a:r>
            <a:r>
              <a:rPr lang="en-US" dirty="0"/>
              <a:t> to the values estimated in 2015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Tried running the model using the same units as 2015 model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96383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SMBKC dynamics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Season 1</a:t>
            </a:r>
          </a:p>
          <a:p>
            <a:pPr lvl="1"/>
            <a:r>
              <a:rPr lang="en-US" dirty="0"/>
              <a:t>1 July, start of fishing year</a:t>
            </a:r>
          </a:p>
          <a:p>
            <a:pPr lvl="1"/>
            <a:r>
              <a:rPr lang="en-US" dirty="0"/>
              <a:t>Surveys</a:t>
            </a:r>
          </a:p>
          <a:p>
            <a:r>
              <a:rPr lang="en-US" dirty="0"/>
              <a:t>Season 2</a:t>
            </a:r>
          </a:p>
          <a:p>
            <a:pPr lvl="1"/>
            <a:r>
              <a:rPr lang="en-US" dirty="0"/>
              <a:t>Variable proportion of natural mortality</a:t>
            </a:r>
          </a:p>
          <a:p>
            <a:r>
              <a:rPr lang="en-US" dirty="0"/>
              <a:t>Season 3</a:t>
            </a:r>
          </a:p>
          <a:p>
            <a:pPr lvl="1"/>
            <a:r>
              <a:rPr lang="en-US" dirty="0"/>
              <a:t>Fishing mortality</a:t>
            </a:r>
          </a:p>
          <a:p>
            <a:r>
              <a:rPr lang="en-US" dirty="0"/>
              <a:t>Season 4</a:t>
            </a:r>
          </a:p>
          <a:p>
            <a:pPr lvl="1"/>
            <a:r>
              <a:rPr lang="en-US" dirty="0"/>
              <a:t>Variable proportion of natural mortality</a:t>
            </a:r>
          </a:p>
          <a:p>
            <a:pPr lvl="1"/>
            <a:r>
              <a:rPr lang="en-US" dirty="0"/>
              <a:t>Calculate MMB</a:t>
            </a:r>
          </a:p>
          <a:p>
            <a:r>
              <a:rPr lang="en-US" dirty="0"/>
              <a:t>Season 5</a:t>
            </a:r>
          </a:p>
          <a:p>
            <a:pPr lvl="1"/>
            <a:r>
              <a:rPr lang="en-US" dirty="0"/>
              <a:t>Proportion of natural mortality = 0.375</a:t>
            </a:r>
          </a:p>
          <a:p>
            <a:pPr lvl="1"/>
            <a:r>
              <a:rPr lang="en-US" dirty="0"/>
              <a:t>Growth and molting</a:t>
            </a:r>
          </a:p>
          <a:p>
            <a:pPr lvl="1"/>
            <a:r>
              <a:rPr lang="en-US" dirty="0"/>
              <a:t>Recruitment (all to stage-1)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30254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NZ" sz="1800" dirty="0"/>
              <a:t> 0.000 0.070 0.000 0.560 0.370</a:t>
            </a:r>
          </a:p>
          <a:p>
            <a:pPr marL="0" indent="0" algn="ctr">
              <a:buNone/>
            </a:pPr>
            <a:r>
              <a:rPr lang="en-NZ" sz="1800" dirty="0"/>
              <a:t> 0.000 0.060 0.000 0.570 0.370</a:t>
            </a:r>
          </a:p>
          <a:p>
            <a:pPr marL="0" indent="0" algn="ctr">
              <a:buNone/>
            </a:pPr>
            <a:r>
              <a:rPr lang="en-NZ" sz="1800" dirty="0"/>
              <a:t> 0.000 0.070 0.000 0.560 0.370</a:t>
            </a:r>
          </a:p>
          <a:p>
            <a:pPr marL="0" indent="0" algn="ctr">
              <a:buNone/>
            </a:pPr>
            <a:r>
              <a:rPr lang="en-NZ" sz="1800" dirty="0"/>
              <a:t> 0.000 0.050 0.000 0.580 0.370</a:t>
            </a:r>
          </a:p>
          <a:p>
            <a:pPr marL="0" indent="0" algn="ctr">
              <a:buNone/>
            </a:pPr>
            <a:r>
              <a:rPr lang="en-NZ" sz="1800" dirty="0"/>
              <a:t> 0.000 0.070 0.000 0.560 0.370</a:t>
            </a:r>
          </a:p>
          <a:p>
            <a:pPr marL="0" indent="0" algn="ctr">
              <a:buNone/>
            </a:pPr>
            <a:r>
              <a:rPr lang="en-NZ" sz="1800" dirty="0"/>
              <a:t> 0.000 0.120 0.000 0.510 0.370</a:t>
            </a:r>
          </a:p>
          <a:p>
            <a:pPr marL="0" indent="0" algn="ctr">
              <a:buNone/>
            </a:pPr>
            <a:r>
              <a:rPr lang="en-NZ" sz="1800" dirty="0"/>
              <a:t> 0.000 0.100 0.000 0.530 0.370</a:t>
            </a:r>
          </a:p>
          <a:p>
            <a:pPr marL="0" indent="0" algn="ctr">
              <a:buNone/>
            </a:pPr>
            <a:r>
              <a:rPr lang="en-NZ" sz="1800" dirty="0"/>
              <a:t> 0.000 0.140 0.000 0.490 0.370</a:t>
            </a:r>
          </a:p>
          <a:p>
            <a:pPr marL="0" indent="0" algn="ctr">
              <a:buNone/>
            </a:pPr>
            <a:r>
              <a:rPr lang="en-NZ" sz="1800" dirty="0"/>
              <a:t> 0.000 0.140 0.000 0.490 0.370</a:t>
            </a:r>
          </a:p>
          <a:p>
            <a:pPr marL="0" indent="0" algn="ctr">
              <a:buNone/>
            </a:pPr>
            <a:r>
              <a:rPr lang="en-NZ" sz="1800" dirty="0"/>
              <a:t> 0.000 0.140 0.000 0.490 0.370</a:t>
            </a:r>
          </a:p>
          <a:p>
            <a:pPr marL="0" indent="0" algn="ctr">
              <a:buNone/>
            </a:pPr>
            <a:r>
              <a:rPr lang="en-NZ" sz="1800" dirty="0"/>
              <a:t> 0.000 0.140 0.000 0.490 0.370</a:t>
            </a:r>
          </a:p>
          <a:p>
            <a:pPr marL="0" indent="0" algn="ctr">
              <a:buNone/>
            </a:pPr>
            <a:r>
              <a:rPr lang="en-NZ" sz="1800" dirty="0"/>
              <a:t> 0.000 0.140 0.000 0.490 0.370</a:t>
            </a:r>
          </a:p>
          <a:p>
            <a:pPr marL="0" indent="0" algn="ctr">
              <a:buNone/>
            </a:pPr>
            <a:r>
              <a:rPr lang="en-NZ" sz="1800" dirty="0"/>
              <a:t> 0.000 0.140 0.000 0.490 0.370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0.000 0.140 0.000 0.490 0.370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0.000 0.440 0.000 0.190 0.370</a:t>
            </a:r>
          </a:p>
          <a:p>
            <a:pPr marL="0" indent="0" algn="ctr">
              <a:buNone/>
            </a:pPr>
            <a:r>
              <a:rPr lang="en-NZ" sz="1800" dirty="0"/>
              <a:t> 0.000 0.440 0.000 0.190 0.370</a:t>
            </a:r>
          </a:p>
          <a:p>
            <a:pPr marL="0" indent="0" algn="ctr">
              <a:buNone/>
            </a:pPr>
            <a:r>
              <a:rPr lang="en-NZ" sz="1800" dirty="0"/>
              <a:t> 0.000 0.440 0.000 0.190 0.370</a:t>
            </a:r>
          </a:p>
          <a:p>
            <a:pPr marL="0" indent="0" algn="ctr">
              <a:buNone/>
            </a:pPr>
            <a:r>
              <a:rPr lang="en-NZ" sz="1800" dirty="0"/>
              <a:t> 0.000 0.440 0.000 0.190 0.370</a:t>
            </a:r>
          </a:p>
          <a:p>
            <a:pPr marL="0" indent="0" algn="ctr">
              <a:buNone/>
            </a:pPr>
            <a:r>
              <a:rPr lang="en-NZ" sz="1800" dirty="0"/>
              <a:t> 0.000 0.440 0.000 0.190 0.370</a:t>
            </a:r>
          </a:p>
          <a:p>
            <a:pPr marL="0" indent="0" algn="ctr">
              <a:buNone/>
            </a:pPr>
            <a:r>
              <a:rPr lang="en-NZ" sz="1800" dirty="0"/>
              <a:t> 0.000 0.440 0.000 0.190 0.370</a:t>
            </a:r>
          </a:p>
          <a:p>
            <a:pPr marL="0" indent="0" algn="ctr">
              <a:buNone/>
            </a:pPr>
            <a:r>
              <a:rPr lang="en-NZ" sz="1800" dirty="0"/>
              <a:t> 0.000 0.440 0.000 0.190 0.370</a:t>
            </a:r>
          </a:p>
        </p:txBody>
      </p:sp>
    </p:spTree>
    <p:extLst>
      <p:ext uri="{BB962C8B-B14F-4D97-AF65-F5344CB8AC3E}">
        <p14:creationId xmlns:p14="http://schemas.microsoft.com/office/powerpoint/2010/main" val="1096224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30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" y="1368735"/>
            <a:ext cx="9025918" cy="5265119"/>
          </a:xfrm>
        </p:spPr>
      </p:pic>
    </p:spTree>
    <p:extLst>
      <p:ext uri="{BB962C8B-B14F-4D97-AF65-F5344CB8AC3E}">
        <p14:creationId xmlns:p14="http://schemas.microsoft.com/office/powerpoint/2010/main" val="2026766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1" y="100342"/>
            <a:ext cx="5221605" cy="4351338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03" y="2840502"/>
            <a:ext cx="78867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6" y="866656"/>
            <a:ext cx="7886700" cy="2628899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75" y="3376942"/>
            <a:ext cx="7886697" cy="262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0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29619"/>
            <a:ext cx="7886700" cy="3943350"/>
          </a:xfrm>
        </p:spPr>
      </p:pic>
    </p:spTree>
    <p:extLst>
      <p:ext uri="{BB962C8B-B14F-4D97-AF65-F5344CB8AC3E}">
        <p14:creationId xmlns:p14="http://schemas.microsoft.com/office/powerpoint/2010/main" val="1763595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82" y="1963648"/>
            <a:ext cx="7459435" cy="4351338"/>
          </a:xfrm>
        </p:spPr>
      </p:pic>
    </p:spTree>
    <p:extLst>
      <p:ext uri="{BB962C8B-B14F-4D97-AF65-F5344CB8AC3E}">
        <p14:creationId xmlns:p14="http://schemas.microsoft.com/office/powerpoint/2010/main" val="2962195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SMBKC in </a:t>
            </a:r>
            <a:r>
              <a:rPr lang="en-US" dirty="0" err="1"/>
              <a:t>Gmacs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1978-2017</a:t>
            </a:r>
          </a:p>
          <a:p>
            <a:r>
              <a:rPr lang="en-US" dirty="0"/>
              <a:t>4 seasons (M = 0, 0.44, 0.185, 0.375)</a:t>
            </a:r>
          </a:p>
          <a:p>
            <a:r>
              <a:rPr lang="en-US" dirty="0"/>
              <a:t>3 stages (90-104, 105-119, 120+)</a:t>
            </a:r>
          </a:p>
          <a:p>
            <a:r>
              <a:rPr lang="en-US" dirty="0"/>
              <a:t>1 sex, 1 shell type, 1 maturity class</a:t>
            </a:r>
          </a:p>
          <a:p>
            <a:r>
              <a:rPr lang="en-US" dirty="0"/>
              <a:t>3 fleets (pot, trawl </a:t>
            </a:r>
            <a:r>
              <a:rPr lang="en-US" dirty="0" err="1"/>
              <a:t>bycatch</a:t>
            </a:r>
            <a:r>
              <a:rPr lang="en-US" dirty="0"/>
              <a:t>, fixed </a:t>
            </a:r>
            <a:r>
              <a:rPr lang="en-US" dirty="0" err="1"/>
              <a:t>bycatch</a:t>
            </a:r>
            <a:r>
              <a:rPr lang="en-US" dirty="0"/>
              <a:t>)</a:t>
            </a:r>
          </a:p>
          <a:p>
            <a:r>
              <a:rPr lang="en-US" dirty="0"/>
              <a:t>2 surveys (NMFS trawl and ADF&amp;G pot CPUE) both in season 1</a:t>
            </a:r>
          </a:p>
          <a:p>
            <a:r>
              <a:rPr lang="en-US" dirty="0"/>
              <a:t>4 catch types (directed pot, pot discards, trawl </a:t>
            </a:r>
            <a:r>
              <a:rPr lang="en-US" dirty="0" err="1"/>
              <a:t>bycatch</a:t>
            </a:r>
            <a:r>
              <a:rPr lang="en-US" dirty="0"/>
              <a:t>, fixed </a:t>
            </a:r>
            <a:r>
              <a:rPr lang="en-US" dirty="0" err="1"/>
              <a:t>bycatch</a:t>
            </a:r>
            <a:r>
              <a:rPr lang="en-US" dirty="0"/>
              <a:t>) all during season 2</a:t>
            </a:r>
          </a:p>
          <a:p>
            <a:r>
              <a:rPr lang="en-US" dirty="0"/>
              <a:t>3 size compositions (pot in season 2, NMFS trawl in season 1, ADF&amp;G pot in season 1)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08581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SMBKC dynamics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Season 1</a:t>
            </a:r>
          </a:p>
          <a:p>
            <a:pPr lvl="1"/>
            <a:r>
              <a:rPr lang="en-US" dirty="0"/>
              <a:t>1 July, start of fishing year</a:t>
            </a:r>
          </a:p>
          <a:p>
            <a:pPr lvl="1"/>
            <a:r>
              <a:rPr lang="en-US" dirty="0"/>
              <a:t>Surveys</a:t>
            </a:r>
          </a:p>
          <a:p>
            <a:r>
              <a:rPr lang="en-US" dirty="0"/>
              <a:t>Season 2</a:t>
            </a:r>
          </a:p>
          <a:p>
            <a:pPr lvl="1"/>
            <a:r>
              <a:rPr lang="en-US" dirty="0"/>
              <a:t>M=0.44 &amp; catch (note that this differs from 2015 model)</a:t>
            </a:r>
          </a:p>
          <a:p>
            <a:r>
              <a:rPr lang="en-US" dirty="0"/>
              <a:t>Season 3</a:t>
            </a:r>
          </a:p>
          <a:p>
            <a:pPr lvl="1"/>
            <a:r>
              <a:rPr lang="en-US" dirty="0"/>
              <a:t>M=0.185</a:t>
            </a:r>
          </a:p>
          <a:p>
            <a:pPr lvl="1"/>
            <a:r>
              <a:rPr lang="en-US" dirty="0"/>
              <a:t>Calculate MMB</a:t>
            </a:r>
          </a:p>
          <a:p>
            <a:r>
              <a:rPr lang="en-US" dirty="0"/>
              <a:t>Season 4</a:t>
            </a:r>
          </a:p>
          <a:p>
            <a:pPr lvl="1"/>
            <a:r>
              <a:rPr lang="en-US" dirty="0"/>
              <a:t>M=0.375</a:t>
            </a:r>
          </a:p>
          <a:p>
            <a:pPr lvl="1"/>
            <a:r>
              <a:rPr lang="en-US" dirty="0"/>
              <a:t>Growth and molting</a:t>
            </a:r>
          </a:p>
          <a:p>
            <a:pPr lvl="1"/>
            <a:r>
              <a:rPr lang="en-US" dirty="0"/>
              <a:t>Recruitment (all to stage-1)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533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2623</TotalTime>
  <Words>600</Words>
  <Application>Microsoft Macintosh PowerPoint</Application>
  <PresentationFormat>On-screen Show (4:3)</PresentationFormat>
  <Paragraphs>97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Saint Matthew Island Blue King Crab Assessment  Sept 2018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SMBKC in Gmacs</vt:lpstr>
      <vt:lpstr>SMBKC dynamics</vt:lpstr>
      <vt:lpstr>Data</vt:lpstr>
      <vt:lpstr>PowerPoint Presentation</vt:lpstr>
      <vt:lpstr>Size transition matrix</vt:lpstr>
      <vt:lpstr>PowerPoint Presentation</vt:lpstr>
      <vt:lpstr>SMBKC</vt:lpstr>
      <vt:lpstr>What else would people like to see?</vt:lpstr>
      <vt:lpstr>Tests</vt:lpstr>
      <vt:lpstr>SMBKC dynamics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Saint Matthew Island Blue King Crab Assessment 2016</dc:title>
  <dc:creator>darcy</dc:creator>
  <cp:lastModifiedBy>Jim Ianelli</cp:lastModifiedBy>
  <cp:revision>105</cp:revision>
  <dcterms:created xsi:type="dcterms:W3CDTF">2016-05-05T04:25:58Z</dcterms:created>
  <dcterms:modified xsi:type="dcterms:W3CDTF">2018-09-10T20:48:46Z</dcterms:modified>
</cp:coreProperties>
</file>